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notesMasterIdLst>
    <p:notesMasterId r:id="rId20"/>
  </p:notesMasterIdLst>
  <p:sldIdLst>
    <p:sldId id="257" r:id="rId3"/>
    <p:sldId id="261" r:id="rId4"/>
    <p:sldId id="1601" r:id="rId5"/>
    <p:sldId id="1599" r:id="rId6"/>
    <p:sldId id="1602" r:id="rId7"/>
    <p:sldId id="1603" r:id="rId8"/>
    <p:sldId id="1604" r:id="rId9"/>
    <p:sldId id="1605" r:id="rId10"/>
    <p:sldId id="1606" r:id="rId11"/>
    <p:sldId id="1607" r:id="rId12"/>
    <p:sldId id="1608" r:id="rId13"/>
    <p:sldId id="1609" r:id="rId14"/>
    <p:sldId id="1612" r:id="rId15"/>
    <p:sldId id="1610" r:id="rId16"/>
    <p:sldId id="1611" r:id="rId17"/>
    <p:sldId id="1598" r:id="rId18"/>
    <p:sldId id="16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69D"/>
    <a:srgbClr val="0078D7"/>
    <a:srgbClr val="133558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73195-2B03-4B4A-8525-B25D812713E7}" v="33" dt="2019-10-02T07:37:48.546"/>
    <p1510:client id="{F00E4289-CA78-4FBF-9C0A-E40C229B2119}" v="3" dt="2019-10-05T08:07:47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37" autoAdjust="0"/>
    <p:restoredTop sz="92815" autoAdjust="0"/>
  </p:normalViewPr>
  <p:slideViewPr>
    <p:cSldViewPr snapToGrid="0">
      <p:cViewPr varScale="1">
        <p:scale>
          <a:sx n="81" d="100"/>
          <a:sy n="81" d="100"/>
        </p:scale>
        <p:origin x="20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Bermejo" userId="24b4f4c9ab51adfa" providerId="Windows Live" clId="Web-{F00E4289-CA78-4FBF-9C0A-E40C229B2119}"/>
    <pc:docChg chg="modSld">
      <pc:chgData name="Robert Bermejo" userId="24b4f4c9ab51adfa" providerId="Windows Live" clId="Web-{F00E4289-CA78-4FBF-9C0A-E40C229B2119}" dt="2019-10-05T08:07:47.593" v="2"/>
      <pc:docMkLst>
        <pc:docMk/>
      </pc:docMkLst>
      <pc:sldChg chg="modSp">
        <pc:chgData name="Robert Bermejo" userId="24b4f4c9ab51adfa" providerId="Windows Live" clId="Web-{F00E4289-CA78-4FBF-9C0A-E40C229B2119}" dt="2019-10-05T08:07:47.593" v="2"/>
        <pc:sldMkLst>
          <pc:docMk/>
          <pc:sldMk cId="4045362548" sldId="1604"/>
        </pc:sldMkLst>
        <pc:spChg chg="mod">
          <ac:chgData name="Robert Bermejo" userId="24b4f4c9ab51adfa" providerId="Windows Live" clId="Web-{F00E4289-CA78-4FBF-9C0A-E40C229B2119}" dt="2019-10-05T08:07:47.593" v="2"/>
          <ac:spMkLst>
            <pc:docMk/>
            <pc:sldMk cId="4045362548" sldId="1604"/>
            <ac:spMk id="16" creationId="{52AC1C1A-C1BB-DB43-9288-027E413180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EEBB5-1AA2-46F5-8B82-95B130784DE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9C063-9351-4233-A391-7DE28F12DF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7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9C063-9351-4233-A391-7DE28F12DF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05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CA28-2275-B242-ACCF-05162F74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CD433-B8C7-6748-9AA9-A8AC07F4F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306EF-69B3-2245-91FF-DF778E01A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4C56B-A917-E347-91CB-303D1519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5CB9F-0457-564F-B0D3-78CA84F9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36B09-A3C6-C740-8F50-906278EA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5279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974E-978C-D046-942B-0C617B13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8C76F-FAB7-5744-855A-0C1D547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0ADE6-485E-CD43-B640-8DEC26637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0EACF-D673-734D-9F79-1E9F55C06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6BF19-07C0-174D-8F55-425428837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D5ED0-3B7A-4B49-A5EB-3F0230115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78646B-6B38-B244-9BD9-329EF9B3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C69904-8AD4-D54A-BBFE-CF7B5447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8588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D910-FA45-9C48-B418-5B6BDB58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514D6-A2C3-0A46-9D77-9462F8D8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E2295-AC0D-D240-8390-E180DB419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DA59C-5778-214E-B020-9A6AF41E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2624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0F47F-F179-E744-8F51-D21734CEC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811D5-A991-614D-BF8A-5A1F00E6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6AB73-6E15-DC4A-989C-49A62F91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1719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D3EC-6113-9844-AD4E-2DA84066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EC8E-A4A4-F04D-B41D-50CE6CDBD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ED519-3B16-1941-8AAA-15A2601CC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18585-568E-B044-B2DD-6B6ED33AC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F18DD-C91A-3442-B921-47044841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4025B-AC01-404D-A5A5-272A0FF7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653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11E0-D125-474C-B304-D1D89C07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8F0CFE-6995-BC4E-8A3B-2E89E37F6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9F40-A5E3-5841-AE3E-14CA3E7C9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542A-3261-9641-8299-DC05EF70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7C3D3-6F42-5348-A8A0-63564458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48247-7BE2-4A47-BC9D-94BE8E07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57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DC76-1758-EA4B-AB37-DE1BFF97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E3D65-6386-0C4C-A36C-699F44CEC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5B997-F5CB-2842-A88D-3EE690A9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A945F-793D-1644-8F70-1FBAEED0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082F3-94AF-0A49-AC7C-411B189E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66450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C2FC4-0F05-F94C-A157-C345A033D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5C713-B8F9-A145-94A8-3BA309357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E5037-A9DF-9C49-AD35-DC55F02C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8D063-D038-CD4A-B95E-D44FF20C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753A-CE1C-364A-8113-C9E01051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264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31569D"/>
          </a:solidFill>
          <a:ln>
            <a:solidFill>
              <a:srgbClr val="315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31569D"/>
          </a:solidFill>
          <a:ln>
            <a:solidFill>
              <a:srgbClr val="315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05/10/2019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11707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133558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25" y="2403054"/>
            <a:ext cx="4376750" cy="21911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2E83F5-9F8C-438C-B670-925AD501A727}"/>
              </a:ext>
            </a:extLst>
          </p:cNvPr>
          <p:cNvSpPr txBox="1"/>
          <p:nvPr userDrawn="1"/>
        </p:nvSpPr>
        <p:spPr>
          <a:xfrm>
            <a:off x="10696408" y="6447555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rebuchet MS" panose="020B0603020202020204" pitchFamily="34" charset="0"/>
              </a:rPr>
              <a:t>#</a:t>
            </a:r>
            <a:r>
              <a:rPr lang="es-ES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azureday</a:t>
            </a:r>
            <a:endParaRPr lang="en-US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98EAF9-A93E-4A45-A776-B0D6A6E229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08" y="2056150"/>
            <a:ext cx="2888983" cy="288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rgbClr val="315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475" y="2849603"/>
            <a:ext cx="655643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D97A669-CFE9-4A29-A113-D6C8C27AA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4105" y="1803239"/>
            <a:ext cx="4599420" cy="34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2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31569D"/>
          </a:solidFill>
          <a:ln>
            <a:solidFill>
              <a:srgbClr val="315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31569D"/>
          </a:solidFill>
          <a:ln>
            <a:solidFill>
              <a:srgbClr val="315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05/10/2019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152169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13355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B8D963-8FB4-4231-B5B4-F3B3271895CD}"/>
              </a:ext>
            </a:extLst>
          </p:cNvPr>
          <p:cNvSpPr txBox="1"/>
          <p:nvPr userDrawn="1"/>
        </p:nvSpPr>
        <p:spPr>
          <a:xfrm>
            <a:off x="10696408" y="6447555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rebuchet MS" panose="020B0603020202020204" pitchFamily="34" charset="0"/>
              </a:rPr>
              <a:t>#</a:t>
            </a:r>
            <a:r>
              <a:rPr lang="es-ES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azureday</a:t>
            </a:r>
            <a:endParaRPr lang="en-US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42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31569D"/>
          </a:solidFill>
          <a:ln>
            <a:solidFill>
              <a:srgbClr val="315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31569D"/>
          </a:solidFill>
          <a:ln>
            <a:solidFill>
              <a:srgbClr val="315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05/10/2019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117070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133558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25" y="2403054"/>
            <a:ext cx="4376750" cy="21911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62E83F5-9F8C-438C-B670-925AD501A727}"/>
              </a:ext>
            </a:extLst>
          </p:cNvPr>
          <p:cNvSpPr txBox="1"/>
          <p:nvPr userDrawn="1"/>
        </p:nvSpPr>
        <p:spPr>
          <a:xfrm>
            <a:off x="10696408" y="6447555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Trebuchet MS" panose="020B0603020202020204" pitchFamily="34" charset="0"/>
              </a:rPr>
              <a:t>#</a:t>
            </a:r>
            <a:r>
              <a:rPr lang="es-ES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azureday</a:t>
            </a:r>
            <a:endParaRPr lang="en-US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98EAF9-A93E-4A45-A776-B0D6A6E229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08" y="2056150"/>
            <a:ext cx="2888983" cy="288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5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Pr>
        <a:solidFill>
          <a:srgbClr val="315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475" y="2849603"/>
            <a:ext cx="6556433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D97A669-CFE9-4A29-A113-D6C8C27AA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601" y="1701639"/>
            <a:ext cx="4599420" cy="34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46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9FC1-9626-654B-931B-AA900ED95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B1137-B88F-E445-BB97-363701FA9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BCD1-4656-8C48-9C27-C362216A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15CA7-9ADA-AE47-9591-1C557836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56CE-E84D-714E-A257-FF4708A0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305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1538-885D-A743-B794-CEC8DD2E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5B0D9-BCC7-FE4B-8A6D-56D87EFB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B8F73-5FFD-2748-92E2-F5656A0D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C9AB1-1033-DF43-974D-13E3098D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12359-7449-E748-8524-925345F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17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6760-6112-9E48-AE28-F660E097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E281C-A8CC-8A4D-BC38-5E9A8CE35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D53CB-445A-D04C-B005-9AFAB525B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4F6F8-B009-E346-8E97-06FF4AB2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F8ACE-09DC-EF45-85F7-C192C6EA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9000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2431F94-DE37-408D-99D3-A43F789D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202323-225F-44BE-8017-98B894463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2734DC-4E0C-46FB-A1C7-3F01E2FB9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049E9-7B8C-44FF-AA6C-B4302F8934AF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591FA5-8790-418F-A41E-ECA0B7078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C6913C-EDA1-4011-AB88-8FC0A3D55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D5111-31C6-4844-A674-855BB9EFFB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75" r:id="rId3"/>
    <p:sldLayoutId id="2147483652" r:id="rId4"/>
    <p:sldLayoutId id="2147483677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F3B76A-F528-5C4B-A05D-30A4CBAE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1F2D1-A2A4-E74F-8469-1A823D41E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F7E4D-E966-BA4B-835A-08C844B85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ADD8C-3890-EE46-AEF6-09055F33F7F6}" type="datetimeFigureOut">
              <a:rPr lang="es-ES_tradnl" smtClean="0"/>
              <a:t>05/10/2019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D038A-2F3C-4646-98C6-1A9742705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14032-A917-EC41-8498-2A8411222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3C21D-B855-BE43-85FD-B0A8B358CE3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082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8.tiff"/><Relationship Id="rId7" Type="http://schemas.openxmlformats.org/officeDocument/2006/relationships/image" Target="../media/image12.jp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f"/><Relationship Id="rId5" Type="http://schemas.openxmlformats.org/officeDocument/2006/relationships/image" Target="../media/image10.jpg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tiff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B6203E9-599D-4123-A71E-A6B3520D441F}"/>
              </a:ext>
            </a:extLst>
          </p:cNvPr>
          <p:cNvSpPr txBox="1"/>
          <p:nvPr/>
        </p:nvSpPr>
        <p:spPr>
          <a:xfrm>
            <a:off x="325316" y="193431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2019</a:t>
            </a:r>
            <a:endParaRPr lang="en-US" sz="4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4212AC-74F8-4CEB-8E25-C950C0497C0B}"/>
              </a:ext>
            </a:extLst>
          </p:cNvPr>
          <p:cNvSpPr txBox="1"/>
          <p:nvPr/>
        </p:nvSpPr>
        <p:spPr>
          <a:xfrm>
            <a:off x="325314" y="1384529"/>
            <a:ext cx="6646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133558"/>
                </a:solidFill>
                <a:latin typeface="Trebuchet MS" panose="020B0603020202020204" pitchFamily="34" charset="0"/>
              </a:rPr>
              <a:t>Sé</a:t>
            </a:r>
            <a:r>
              <a:rPr lang="en-US" sz="4000" b="1" dirty="0">
                <a:solidFill>
                  <a:srgbClr val="133558"/>
                </a:solidFill>
                <a:latin typeface="Trebuchet MS" panose="020B0603020202020204" pitchFamily="34" charset="0"/>
              </a:rPr>
              <a:t> lo que </a:t>
            </a:r>
            <a:r>
              <a:rPr lang="en-US" sz="4000" b="1" dirty="0" err="1">
                <a:solidFill>
                  <a:srgbClr val="133558"/>
                </a:solidFill>
                <a:latin typeface="Trebuchet MS" panose="020B0603020202020204" pitchFamily="34" charset="0"/>
              </a:rPr>
              <a:t>hizo</a:t>
            </a:r>
            <a:r>
              <a:rPr lang="en-US" sz="4000" b="1" dirty="0">
                <a:solidFill>
                  <a:srgbClr val="133558"/>
                </a:solidFill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rgbClr val="133558"/>
                </a:solidFill>
                <a:latin typeface="Trebuchet MS" panose="020B0603020202020204" pitchFamily="34" charset="0"/>
              </a:rPr>
              <a:t>tu</a:t>
            </a:r>
            <a:r>
              <a:rPr lang="en-US" sz="4000" b="1" dirty="0">
                <a:solidFill>
                  <a:srgbClr val="133558"/>
                </a:solidFill>
                <a:latin typeface="Trebuchet MS" panose="020B0603020202020204" pitchFamily="34" charset="0"/>
              </a:rPr>
              <a:t> ultimo App Service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0A12BBC-2236-4A18-9FEA-73FEC0060010}"/>
              </a:ext>
            </a:extLst>
          </p:cNvPr>
          <p:cNvSpPr/>
          <p:nvPr/>
        </p:nvSpPr>
        <p:spPr>
          <a:xfrm>
            <a:off x="325315" y="5242638"/>
            <a:ext cx="1648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Azure Day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370353-6162-ED44-92B1-28E87CF21040}"/>
              </a:ext>
            </a:extLst>
          </p:cNvPr>
          <p:cNvSpPr txBox="1"/>
          <p:nvPr/>
        </p:nvSpPr>
        <p:spPr>
          <a:xfrm>
            <a:off x="415636" y="3657600"/>
            <a:ext cx="387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Robert Bermejo </a:t>
            </a:r>
          </a:p>
          <a:p>
            <a:r>
              <a:rPr lang="es-ES" dirty="0"/>
              <a:t>Manuel Sánchez </a:t>
            </a:r>
          </a:p>
        </p:txBody>
      </p:sp>
    </p:spTree>
    <p:extLst>
      <p:ext uri="{BB962C8B-B14F-4D97-AF65-F5344CB8AC3E}">
        <p14:creationId xmlns:p14="http://schemas.microsoft.com/office/powerpoint/2010/main" val="297540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294BF-E240-4A1C-9F03-B907A5A0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Super</a:t>
            </a:r>
            <a:r>
              <a:rPr lang="es-ES" dirty="0"/>
              <a:t> </a:t>
            </a:r>
            <a:r>
              <a:rPr lang="es-ES" dirty="0" err="1"/>
              <a:t>Picachu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94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294BF-E240-4A1C-9F03-B907A5A0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75" y="2849603"/>
            <a:ext cx="6556433" cy="2139688"/>
          </a:xfrm>
        </p:spPr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Insights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175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60E85-6D14-5D41-8651-0537DADE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 y para qué?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0543C-C663-6741-A734-1F0CAB05001F}"/>
              </a:ext>
            </a:extLst>
          </p:cNvPr>
          <p:cNvSpPr/>
          <p:nvPr/>
        </p:nvSpPr>
        <p:spPr>
          <a:xfrm>
            <a:off x="850568" y="5558418"/>
            <a:ext cx="4194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defTabSz="896181">
              <a:spcAft>
                <a:spcPts val="2400"/>
              </a:spcAft>
            </a:pP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Porque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te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equivocas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. </a:t>
            </a:r>
            <a:endParaRPr lang="en-US" sz="2400" dirty="0">
              <a:solidFill>
                <a:srgbClr val="7030A0"/>
              </a:solidFill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EF5B9-24F2-E849-997A-12C90DEEAA4F}"/>
              </a:ext>
            </a:extLst>
          </p:cNvPr>
          <p:cNvSpPr/>
          <p:nvPr/>
        </p:nvSpPr>
        <p:spPr>
          <a:xfrm>
            <a:off x="6605195" y="5558418"/>
            <a:ext cx="4401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r" defTabSz="896181">
              <a:spcAft>
                <a:spcPts val="2400"/>
              </a:spcAft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Para que lo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arregles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.</a:t>
            </a:r>
            <a:endParaRPr lang="en-US" sz="2400" dirty="0">
              <a:solidFill>
                <a:srgbClr val="7030A0"/>
              </a:solidFill>
              <a:latin typeface="Segoe UI Light"/>
            </a:endParaRPr>
          </a:p>
        </p:txBody>
      </p:sp>
      <p:pic>
        <p:nvPicPr>
          <p:cNvPr id="8" name="Picture 6" descr=" ">
            <a:extLst>
              <a:ext uri="{FF2B5EF4-FFF2-40B4-BE49-F238E27FC236}">
                <a16:creationId xmlns:a16="http://schemas.microsoft.com/office/drawing/2014/main" id="{D2972B26-4CE6-884B-8CC5-073FE2C9A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" y="1775011"/>
            <a:ext cx="10935776" cy="35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1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60E85-6D14-5D41-8651-0537DADE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 y para qué?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0543C-C663-6741-A734-1F0CAB05001F}"/>
              </a:ext>
            </a:extLst>
          </p:cNvPr>
          <p:cNvSpPr/>
          <p:nvPr/>
        </p:nvSpPr>
        <p:spPr>
          <a:xfrm>
            <a:off x="850568" y="5558418"/>
            <a:ext cx="4194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defTabSz="896181">
              <a:spcAft>
                <a:spcPts val="2400"/>
              </a:spcAft>
            </a:pP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Porque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te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equivocas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. </a:t>
            </a:r>
            <a:endParaRPr lang="en-US" sz="2400" dirty="0">
              <a:solidFill>
                <a:srgbClr val="31569D"/>
              </a:solidFill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EF5B9-24F2-E849-997A-12C90DEEAA4F}"/>
              </a:ext>
            </a:extLst>
          </p:cNvPr>
          <p:cNvSpPr/>
          <p:nvPr/>
        </p:nvSpPr>
        <p:spPr>
          <a:xfrm>
            <a:off x="6605195" y="5558418"/>
            <a:ext cx="4401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r" defTabSz="896181">
              <a:spcAft>
                <a:spcPts val="2400"/>
              </a:spcAft>
            </a:pPr>
            <a:r>
              <a:rPr lang="en-US" sz="3200" dirty="0">
                <a:solidFill>
                  <a:srgbClr val="31569D"/>
                </a:solidFill>
                <a:latin typeface="Segoe UI Light"/>
              </a:rPr>
              <a:t>Para que lo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arregles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.</a:t>
            </a:r>
            <a:endParaRPr lang="en-US" sz="2400" dirty="0">
              <a:solidFill>
                <a:srgbClr val="31569D"/>
              </a:solidFill>
              <a:latin typeface="Segoe UI Ligh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FAFBE5-04F3-2247-9507-C4DD50E62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3" y="1168657"/>
            <a:ext cx="6826469" cy="42187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DDBC89-6A89-DC4F-9A3F-8A8948308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"/>
          <a:stretch/>
        </p:blipFill>
        <p:spPr>
          <a:xfrm>
            <a:off x="8446995" y="1475531"/>
            <a:ext cx="2559871" cy="36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7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60E85-6D14-5D41-8651-0537DADE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Cómo en </a:t>
            </a:r>
            <a:r>
              <a:rPr lang="es-ES_tradnl" dirty="0" err="1"/>
              <a:t>NetCore</a:t>
            </a:r>
            <a:endParaRPr lang="es-ES_trad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884EA-70DB-CE43-BAC9-985059398AAC}"/>
              </a:ext>
            </a:extLst>
          </p:cNvPr>
          <p:cNvSpPr txBox="1"/>
          <p:nvPr/>
        </p:nvSpPr>
        <p:spPr>
          <a:xfrm>
            <a:off x="409115" y="1152035"/>
            <a:ext cx="5281680" cy="483848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3500" defTabSz="896181">
              <a:spcAft>
                <a:spcPts val="2400"/>
              </a:spcAft>
            </a:pPr>
            <a:endParaRPr lang="en-US" sz="3200" dirty="0">
              <a:solidFill>
                <a:srgbClr val="31569D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Configurar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SDK</a:t>
            </a: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31569D"/>
                </a:solidFill>
                <a:latin typeface="Segoe UI Light"/>
              </a:rPr>
              <a:t>Ext.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IWebHostBuilder</a:t>
            </a:r>
            <a:endParaRPr lang="en-US" sz="3200" dirty="0">
              <a:solidFill>
                <a:srgbClr val="31569D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31569D"/>
                </a:solidFill>
                <a:latin typeface="Segoe UI Light"/>
              </a:rPr>
              <a:t>Windows</a:t>
            </a:r>
          </a:p>
          <a:p>
            <a:pPr marL="406400" indent="-342900" defTabSz="896181">
              <a:spcAft>
                <a:spcPts val="2400"/>
              </a:spcAft>
              <a:buFontTx/>
              <a:buChar char="-"/>
            </a:pPr>
            <a:endParaRPr lang="en-US" sz="2400" dirty="0">
              <a:solidFill>
                <a:srgbClr val="31569D"/>
              </a:solidFill>
              <a:latin typeface="Segoe UI Light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C8753A2-9EC9-4843-AD57-BE56AC6A8F77}"/>
              </a:ext>
            </a:extLst>
          </p:cNvPr>
          <p:cNvSpPr txBox="1"/>
          <p:nvPr/>
        </p:nvSpPr>
        <p:spPr>
          <a:xfrm>
            <a:off x="7087847" y="1152035"/>
            <a:ext cx="4807663" cy="51230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3500" defTabSz="896181">
              <a:spcAft>
                <a:spcPts val="2400"/>
              </a:spcAft>
            </a:pPr>
            <a:endParaRPr lang="en-US" sz="3200" dirty="0">
              <a:solidFill>
                <a:srgbClr val="31569D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31569D"/>
                </a:solidFill>
                <a:latin typeface="Segoe UI Light"/>
              </a:rPr>
              <a:t>Ext.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en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WebApps</a:t>
            </a:r>
            <a:endParaRPr lang="en-US" sz="3200" dirty="0">
              <a:solidFill>
                <a:srgbClr val="31569D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31569D"/>
                </a:solidFill>
                <a:latin typeface="Segoe UI Light"/>
              </a:rPr>
              <a:t>Serv. </a:t>
            </a:r>
            <a:r>
              <a:rPr lang="en-US" sz="2000" dirty="0" err="1">
                <a:solidFill>
                  <a:srgbClr val="31569D"/>
                </a:solidFill>
                <a:latin typeface="Segoe UI Light"/>
              </a:rPr>
              <a:t>AddApplicationInsightsTelemetry</a:t>
            </a:r>
            <a:r>
              <a:rPr lang="en-US" sz="2000" dirty="0">
                <a:solidFill>
                  <a:srgbClr val="31569D"/>
                </a:solidFill>
                <a:latin typeface="Segoe UI Light"/>
              </a:rPr>
              <a:t>()</a:t>
            </a:r>
            <a:endParaRPr lang="en-US" sz="3200" dirty="0">
              <a:solidFill>
                <a:srgbClr val="31569D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31569D"/>
                </a:solidFill>
                <a:latin typeface="Segoe UI Light"/>
              </a:rPr>
              <a:t>Linux/MacOS</a:t>
            </a:r>
          </a:p>
          <a:p>
            <a:pPr marL="406400" indent="-342900" defTabSz="896181">
              <a:spcAft>
                <a:spcPts val="2400"/>
              </a:spcAft>
              <a:buFontTx/>
              <a:buChar char="-"/>
            </a:pPr>
            <a:endParaRPr lang="en-US" sz="2400" dirty="0">
              <a:solidFill>
                <a:srgbClr val="7030A0"/>
              </a:solidFill>
              <a:latin typeface="Segoe UI Light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EF28B9C-B8C9-ED46-A99B-DFCBD3FDF718}"/>
              </a:ext>
            </a:extLst>
          </p:cNvPr>
          <p:cNvSpPr txBox="1"/>
          <p:nvPr/>
        </p:nvSpPr>
        <p:spPr>
          <a:xfrm>
            <a:off x="4248412" y="1271968"/>
            <a:ext cx="3346487" cy="573286"/>
          </a:xfrm>
          <a:prstGeom prst="hexagon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400" b="1" kern="0" cap="all" dirty="0">
                <a:solidFill>
                  <a:srgbClr val="31569D"/>
                </a:solidFill>
              </a:rPr>
              <a:t>vs</a:t>
            </a:r>
          </a:p>
        </p:txBody>
      </p:sp>
      <p:cxnSp>
        <p:nvCxnSpPr>
          <p:cNvPr id="13" name="Conector recto 16">
            <a:extLst>
              <a:ext uri="{FF2B5EF4-FFF2-40B4-BE49-F238E27FC236}">
                <a16:creationId xmlns:a16="http://schemas.microsoft.com/office/drawing/2014/main" id="{D2721B14-38EA-9341-A22F-158D51916E47}"/>
              </a:ext>
            </a:extLst>
          </p:cNvPr>
          <p:cNvCxnSpPr/>
          <p:nvPr/>
        </p:nvCxnSpPr>
        <p:spPr>
          <a:xfrm flipH="1">
            <a:off x="4959300" y="2194561"/>
            <a:ext cx="187200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recto 17">
            <a:extLst>
              <a:ext uri="{FF2B5EF4-FFF2-40B4-BE49-F238E27FC236}">
                <a16:creationId xmlns:a16="http://schemas.microsoft.com/office/drawing/2014/main" id="{72E470DA-8469-B243-BA9C-AE3BF5FCA1C5}"/>
              </a:ext>
            </a:extLst>
          </p:cNvPr>
          <p:cNvCxnSpPr/>
          <p:nvPr/>
        </p:nvCxnSpPr>
        <p:spPr>
          <a:xfrm flipH="1">
            <a:off x="4959300" y="3056963"/>
            <a:ext cx="187200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recto 18">
            <a:extLst>
              <a:ext uri="{FF2B5EF4-FFF2-40B4-BE49-F238E27FC236}">
                <a16:creationId xmlns:a16="http://schemas.microsoft.com/office/drawing/2014/main" id="{D1A41FF1-477E-EA43-8A07-86BA93FB7D88}"/>
              </a:ext>
            </a:extLst>
          </p:cNvPr>
          <p:cNvCxnSpPr/>
          <p:nvPr/>
        </p:nvCxnSpPr>
        <p:spPr>
          <a:xfrm flipH="1">
            <a:off x="4959300" y="3885925"/>
            <a:ext cx="187200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04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60E85-6D14-5D41-8651-0537DADE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Precaución amigo conductor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F6084-338E-AF4F-88C2-D293D87E02E9}"/>
              </a:ext>
            </a:extLst>
          </p:cNvPr>
          <p:cNvSpPr txBox="1"/>
          <p:nvPr/>
        </p:nvSpPr>
        <p:spPr>
          <a:xfrm>
            <a:off x="5131722" y="1183340"/>
            <a:ext cx="6611389" cy="493933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520700" indent="-457200" defTabSz="896181">
              <a:spcAft>
                <a:spcPts val="2400"/>
              </a:spcAft>
              <a:buFontTx/>
              <a:buChar char="-"/>
            </a:pPr>
            <a:r>
              <a:rPr lang="en-US" sz="3200" dirty="0">
                <a:solidFill>
                  <a:srgbClr val="31569D"/>
                </a:solidFill>
                <a:latin typeface="Segoe UI Light"/>
              </a:rPr>
              <a:t>No uses la Key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en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Desarrollo.</a:t>
            </a:r>
          </a:p>
          <a:p>
            <a:pPr marL="520700" indent="-457200" defTabSz="896181">
              <a:spcAft>
                <a:spcPts val="2400"/>
              </a:spcAft>
              <a:buFontTx/>
              <a:buChar char="-"/>
            </a:pP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Usa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siempre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parámetros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sql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en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tus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Queries.</a:t>
            </a:r>
          </a:p>
          <a:p>
            <a:pPr marL="520700" indent="-457200" defTabSz="896181">
              <a:spcAft>
                <a:spcPts val="2400"/>
              </a:spcAft>
              <a:buFontTx/>
              <a:buChar char="-"/>
            </a:pP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Cuida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el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redimiento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y no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sufras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del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síndrome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 de </a:t>
            </a:r>
            <a:r>
              <a:rPr lang="en-US" sz="3200" dirty="0" err="1">
                <a:solidFill>
                  <a:srgbClr val="31569D"/>
                </a:solidFill>
                <a:latin typeface="Segoe UI Light"/>
              </a:rPr>
              <a:t>diógenes</a:t>
            </a:r>
            <a:r>
              <a:rPr lang="en-US" sz="3200" dirty="0">
                <a:solidFill>
                  <a:srgbClr val="31569D"/>
                </a:solidFill>
                <a:latin typeface="Segoe UI Light"/>
              </a:rPr>
              <a:t>. </a:t>
            </a:r>
          </a:p>
          <a:p>
            <a:pPr marL="520700" indent="-457200" defTabSz="896181">
              <a:spcAft>
                <a:spcPts val="2400"/>
              </a:spcAft>
              <a:buFontTx/>
              <a:buChar char="-"/>
            </a:pPr>
            <a:r>
              <a:rPr lang="en-US" sz="3200" dirty="0">
                <a:solidFill>
                  <a:srgbClr val="31569D"/>
                </a:solidFill>
                <a:latin typeface="Segoe UI Light"/>
              </a:rPr>
              <a:t>Always On free y shared plans?</a:t>
            </a:r>
          </a:p>
          <a:p>
            <a:pPr marL="520700" indent="-457200" defTabSz="896181">
              <a:spcAft>
                <a:spcPts val="2400"/>
              </a:spcAft>
              <a:buFontTx/>
              <a:buChar char="-"/>
            </a:pPr>
            <a:endParaRPr lang="en-US" sz="2400" dirty="0">
              <a:solidFill>
                <a:srgbClr val="7030A0"/>
              </a:solidFill>
              <a:latin typeface="Segoe UI Light"/>
            </a:endParaRP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9F5451CA-2D9E-3342-A288-E7B60DFF0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2703"/>
            <a:ext cx="3979937" cy="32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6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4C82-FC31-4EB0-BBC2-752BAF3A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Agradecimientos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9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3B395-061E-4C04-8D98-A72BEA9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Thank´s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451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44C82-FC31-4EB0-BBC2-752BAF3A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2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6F9E9-A548-E646-B03F-CAACCADA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us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2612A-B4AD-D844-8F7C-324DB7EE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7" y="1448897"/>
            <a:ext cx="1620000" cy="1620000"/>
          </a:xfrm>
          <a:prstGeom prst="rect">
            <a:avLst/>
          </a:prstGeom>
        </p:spPr>
      </p:pic>
      <p:sp>
        <p:nvSpPr>
          <p:cNvPr id="5" name="CuadroTexto 18">
            <a:extLst>
              <a:ext uri="{FF2B5EF4-FFF2-40B4-BE49-F238E27FC236}">
                <a16:creationId xmlns:a16="http://schemas.microsoft.com/office/drawing/2014/main" id="{3312520E-6703-FB4D-8389-9CF718EC07FF}"/>
              </a:ext>
            </a:extLst>
          </p:cNvPr>
          <p:cNvSpPr txBox="1"/>
          <p:nvPr/>
        </p:nvSpPr>
        <p:spPr>
          <a:xfrm>
            <a:off x="2652775" y="1431803"/>
            <a:ext cx="377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156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 Bermejo</a:t>
            </a:r>
          </a:p>
        </p:txBody>
      </p:sp>
      <p:sp>
        <p:nvSpPr>
          <p:cNvPr id="6" name="CuadroTexto 18">
            <a:extLst>
              <a:ext uri="{FF2B5EF4-FFF2-40B4-BE49-F238E27FC236}">
                <a16:creationId xmlns:a16="http://schemas.microsoft.com/office/drawing/2014/main" id="{9A3707B7-223F-0B4D-9ED7-D697706991AE}"/>
              </a:ext>
            </a:extLst>
          </p:cNvPr>
          <p:cNvSpPr txBox="1"/>
          <p:nvPr/>
        </p:nvSpPr>
        <p:spPr>
          <a:xfrm>
            <a:off x="2829423" y="2134397"/>
            <a:ext cx="376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3156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r>
              <a:rPr lang="es-ES" b="1" dirty="0">
                <a:solidFill>
                  <a:srgbClr val="3156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b="1" dirty="0" err="1">
                <a:solidFill>
                  <a:srgbClr val="3156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</a:t>
            </a:r>
            <a:r>
              <a:rPr lang="es-ES" b="1" dirty="0">
                <a:solidFill>
                  <a:srgbClr val="3156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Lead in SCRM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7ADC9-779B-9249-9187-86D83BF6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68" y="2702606"/>
            <a:ext cx="475238" cy="475238"/>
          </a:xfrm>
          <a:prstGeom prst="rect">
            <a:avLst/>
          </a:prstGeom>
        </p:spPr>
      </p:pic>
      <p:sp>
        <p:nvSpPr>
          <p:cNvPr id="9" name="CuadroTexto 18">
            <a:extLst>
              <a:ext uri="{FF2B5EF4-FFF2-40B4-BE49-F238E27FC236}">
                <a16:creationId xmlns:a16="http://schemas.microsoft.com/office/drawing/2014/main" id="{2A90AC6B-8FC2-AE4C-9059-3FE7B6EDC574}"/>
              </a:ext>
            </a:extLst>
          </p:cNvPr>
          <p:cNvSpPr txBox="1"/>
          <p:nvPr/>
        </p:nvSpPr>
        <p:spPr>
          <a:xfrm>
            <a:off x="2967025" y="2731029"/>
            <a:ext cx="198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3156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s-ES" b="1" dirty="0" err="1">
                <a:solidFill>
                  <a:srgbClr val="3156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robertbemejo</a:t>
            </a:r>
            <a:endParaRPr lang="es-ES" b="1" dirty="0">
              <a:solidFill>
                <a:srgbClr val="31569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91278-1206-1641-99A5-192DF0D34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950" y="1735583"/>
            <a:ext cx="1025434" cy="1025434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0E579231-7925-8D46-A84A-010977DB0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775" y="4051485"/>
            <a:ext cx="1620000" cy="1620000"/>
          </a:xfrm>
          <a:prstGeom prst="rect">
            <a:avLst/>
          </a:prstGeom>
        </p:spPr>
      </p:pic>
      <p:sp>
        <p:nvSpPr>
          <p:cNvPr id="14" name="CuadroTexto 18">
            <a:extLst>
              <a:ext uri="{FF2B5EF4-FFF2-40B4-BE49-F238E27FC236}">
                <a16:creationId xmlns:a16="http://schemas.microsoft.com/office/drawing/2014/main" id="{59FFD3D7-3BF0-744E-9AAA-651AB6C89E81}"/>
              </a:ext>
            </a:extLst>
          </p:cNvPr>
          <p:cNvSpPr txBox="1"/>
          <p:nvPr/>
        </p:nvSpPr>
        <p:spPr>
          <a:xfrm>
            <a:off x="2652775" y="3966576"/>
            <a:ext cx="377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3156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Manuel Sánchez</a:t>
            </a:r>
          </a:p>
        </p:txBody>
      </p:sp>
      <p:sp>
        <p:nvSpPr>
          <p:cNvPr id="15" name="CuadroTexto 18">
            <a:extLst>
              <a:ext uri="{FF2B5EF4-FFF2-40B4-BE49-F238E27FC236}">
                <a16:creationId xmlns:a16="http://schemas.microsoft.com/office/drawing/2014/main" id="{227A0B1D-05EB-154D-92A5-454C940F706D}"/>
              </a:ext>
            </a:extLst>
          </p:cNvPr>
          <p:cNvSpPr txBox="1"/>
          <p:nvPr/>
        </p:nvSpPr>
        <p:spPr>
          <a:xfrm>
            <a:off x="2682895" y="4705762"/>
            <a:ext cx="426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Cloud Software </a:t>
            </a:r>
            <a:r>
              <a:rPr lang="es-ES" dirty="0" err="1"/>
              <a:t>Architect</a:t>
            </a:r>
            <a:r>
              <a:rPr lang="es-ES" dirty="0"/>
              <a:t> | Project Lead at </a:t>
            </a:r>
            <a:r>
              <a:rPr lang="es-ES" dirty="0" err="1"/>
              <a:t>Minsait</a:t>
            </a:r>
            <a:endParaRPr lang="es-ES" b="1" dirty="0">
              <a:solidFill>
                <a:srgbClr val="561B6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E6E85EB-2B63-4E4E-8A8E-BAA87906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68" y="5237379"/>
            <a:ext cx="475238" cy="475238"/>
          </a:xfrm>
          <a:prstGeom prst="rect">
            <a:avLst/>
          </a:prstGeom>
        </p:spPr>
      </p:pic>
      <p:sp>
        <p:nvSpPr>
          <p:cNvPr id="17" name="CuadroTexto 18">
            <a:extLst>
              <a:ext uri="{FF2B5EF4-FFF2-40B4-BE49-F238E27FC236}">
                <a16:creationId xmlns:a16="http://schemas.microsoft.com/office/drawing/2014/main" id="{AB6F9E5A-339E-F542-9D44-C5F69FF5F8A9}"/>
              </a:ext>
            </a:extLst>
          </p:cNvPr>
          <p:cNvSpPr txBox="1"/>
          <p:nvPr/>
        </p:nvSpPr>
        <p:spPr>
          <a:xfrm>
            <a:off x="3010807" y="5265802"/>
            <a:ext cx="198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31569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@manuss20</a:t>
            </a: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C3430A0C-734A-614B-B613-5F85D4209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950" y="3219183"/>
            <a:ext cx="1167346" cy="580002"/>
          </a:xfrm>
          <a:prstGeom prst="rect">
            <a:avLst/>
          </a:prstGeom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18A0EDF8-CD01-154E-803B-2FD25AED3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099" y="4257351"/>
            <a:ext cx="1025434" cy="102543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3254318-37F3-0C4C-B972-00ED83FA3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88" y="3602063"/>
            <a:ext cx="1620000" cy="1620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0D984F-000D-C24D-836A-B16DCAC9A7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661" y="1635937"/>
            <a:ext cx="1738028" cy="17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294BF-E240-4A1C-9F03-B907A5A0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Disclaimer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16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60E85-6D14-5D41-8651-0537DADE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No todo en la vida es….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70292-D5CB-1A42-9CD5-25FCFD74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85" y="2461172"/>
            <a:ext cx="46355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018E2-E6A6-3C48-904C-8A05EF1E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47" y="2346872"/>
            <a:ext cx="2260600" cy="226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18FC8-E392-B445-92F9-FF2A9330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531" y="2461172"/>
            <a:ext cx="2729781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60E85-6D14-5D41-8651-0537DADE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Cloud </a:t>
            </a:r>
            <a:r>
              <a:rPr lang="es-ES_tradnl" dirty="0" err="1"/>
              <a:t>Native</a:t>
            </a:r>
            <a:endParaRPr lang="es-ES_tradnl" dirty="0"/>
          </a:p>
        </p:txBody>
      </p:sp>
      <p:pic>
        <p:nvPicPr>
          <p:cNvPr id="7" name="Gráfico 11" descr="Calendario mensual">
            <a:extLst>
              <a:ext uri="{FF2B5EF4-FFF2-40B4-BE49-F238E27FC236}">
                <a16:creationId xmlns:a16="http://schemas.microsoft.com/office/drawing/2014/main" id="{0ACF00A2-6AF9-CB4E-9C4B-49FD2505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3884" y="2514600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9FF09-8BA2-D94F-9F50-6AEBBBB6C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7" y="1435817"/>
            <a:ext cx="4020417" cy="2680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CBCFF-E789-FF4D-A3E2-5D1741DD2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429" y="1435817"/>
            <a:ext cx="4828371" cy="2484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992931-C287-0E4A-B32D-B3F82AC49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084" y="4116095"/>
            <a:ext cx="2734458" cy="1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5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60E85-6D14-5D41-8651-0537DADE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Azure</a:t>
            </a:r>
            <a:r>
              <a:rPr lang="es-ES_tradnl" dirty="0"/>
              <a:t> App </a:t>
            </a:r>
            <a:r>
              <a:rPr lang="es-ES_tradnl" dirty="0" err="1"/>
              <a:t>Services</a:t>
            </a:r>
            <a:r>
              <a:rPr lang="es-ES_tradnl" dirty="0"/>
              <a:t> - </a:t>
            </a:r>
            <a:r>
              <a:rPr lang="es-ES_tradnl" dirty="0" err="1"/>
              <a:t>WebApps</a:t>
            </a:r>
            <a:endParaRPr lang="es-ES_tradnl" dirty="0"/>
          </a:p>
        </p:txBody>
      </p:sp>
      <p:pic>
        <p:nvPicPr>
          <p:cNvPr id="7" name="Gráfico 11" descr="Calendario mensual">
            <a:extLst>
              <a:ext uri="{FF2B5EF4-FFF2-40B4-BE49-F238E27FC236}">
                <a16:creationId xmlns:a16="http://schemas.microsoft.com/office/drawing/2014/main" id="{0ACF00A2-6AF9-CB4E-9C4B-49FD2505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3884" y="2514600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4A13AAA-55CE-724C-B486-2C12139FFE90}"/>
              </a:ext>
            </a:extLst>
          </p:cNvPr>
          <p:cNvGrpSpPr/>
          <p:nvPr/>
        </p:nvGrpSpPr>
        <p:grpSpPr>
          <a:xfrm>
            <a:off x="1255475" y="2294558"/>
            <a:ext cx="2929589" cy="1266599"/>
            <a:chOff x="5777129" y="952400"/>
            <a:chExt cx="2929589" cy="12665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459F68-1B6B-714E-9FF3-A7F06D4C478C}"/>
                </a:ext>
              </a:extLst>
            </p:cNvPr>
            <p:cNvSpPr txBox="1"/>
            <p:nvPr/>
          </p:nvSpPr>
          <p:spPr>
            <a:xfrm>
              <a:off x="5777129" y="1750116"/>
              <a:ext cx="2929589" cy="468883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873" b="1" kern="0" cap="all" dirty="0">
                  <a:solidFill>
                    <a:srgbClr val="31569D"/>
                  </a:solidFill>
                </a:rPr>
                <a:t>Web Apps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E3CB44-E15B-3A49-A8AC-AF8CD64A3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DE7D2-C726-0242-B887-9E436EAC5A6A}"/>
              </a:ext>
            </a:extLst>
          </p:cNvPr>
          <p:cNvSpPr/>
          <p:nvPr/>
        </p:nvSpPr>
        <p:spPr>
          <a:xfrm>
            <a:off x="1472458" y="3779347"/>
            <a:ext cx="2834942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181">
              <a:spcAft>
                <a:spcPts val="600"/>
              </a:spcAft>
            </a:pPr>
            <a:r>
              <a:rPr lang="en-US" sz="2400" dirty="0">
                <a:solidFill>
                  <a:srgbClr val="31569D"/>
                </a:solidFill>
                <a:latin typeface="Segoe UI Light"/>
              </a:rPr>
              <a:t>Web apps run as-is</a:t>
            </a:r>
          </a:p>
          <a:p>
            <a:pPr algn="ctr" defTabSz="896181">
              <a:spcAft>
                <a:spcPts val="600"/>
              </a:spcAft>
            </a:pPr>
            <a:r>
              <a:rPr lang="en-US" sz="2400" dirty="0">
                <a:solidFill>
                  <a:srgbClr val="31569D"/>
                </a:solidFill>
                <a:latin typeface="Segoe UI Light"/>
              </a:rPr>
              <a:t>no changes required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9BF362-4986-A444-AAAB-857616BEF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809" y="1954479"/>
            <a:ext cx="1968500" cy="1028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AC1C1A-C1BB-DB43-9288-027E4131804F}"/>
              </a:ext>
            </a:extLst>
          </p:cNvPr>
          <p:cNvSpPr txBox="1"/>
          <p:nvPr/>
        </p:nvSpPr>
        <p:spPr>
          <a:xfrm>
            <a:off x="5156706" y="1137045"/>
            <a:ext cx="6611389" cy="51230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3500" defTabSz="896181">
              <a:spcAft>
                <a:spcPts val="2400"/>
              </a:spcAft>
            </a:pPr>
            <a:r>
              <a:rPr lang="en-US" sz="2000" dirty="0">
                <a:solidFill>
                  <a:srgbClr val="31569D"/>
                </a:solidFill>
                <a:latin typeface="Segoe UI Light"/>
              </a:rPr>
              <a:t>Full capability set available including: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1569D"/>
                </a:solidFill>
                <a:latin typeface="Segoe UI Light"/>
              </a:rPr>
              <a:t>.NET, Node.js, Java, PHP, and Python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1569D"/>
                </a:solidFill>
                <a:latin typeface="Segoe UI Light"/>
              </a:rPr>
              <a:t>WebJobs</a:t>
            </a:r>
            <a:r>
              <a:rPr lang="en-US" sz="2000" dirty="0">
                <a:solidFill>
                  <a:srgbClr val="31569D"/>
                </a:solidFill>
                <a:latin typeface="Segoe UI Light"/>
              </a:rPr>
              <a:t> for long running tasks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1569D"/>
                </a:solidFill>
                <a:latin typeface="Segoe UI Light"/>
              </a:rPr>
              <a:t>Integrated VS publish, remote debug…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1569D"/>
                </a:solidFill>
                <a:latin typeface="Segoe UI Light"/>
              </a:rPr>
              <a:t>CI with GitHub, </a:t>
            </a:r>
            <a:r>
              <a:rPr lang="en-US" sz="2000" dirty="0" err="1">
                <a:solidFill>
                  <a:srgbClr val="31569D"/>
                </a:solidFill>
                <a:latin typeface="Segoe UI Light"/>
              </a:rPr>
              <a:t>BitBucket</a:t>
            </a:r>
            <a:r>
              <a:rPr lang="en-US" sz="2000" dirty="0">
                <a:solidFill>
                  <a:srgbClr val="31569D"/>
                </a:solidFill>
                <a:latin typeface="Segoe UI Light"/>
              </a:rPr>
              <a:t>, VSO 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1569D"/>
                </a:solidFill>
                <a:latin typeface="Segoe UI Light"/>
              </a:rPr>
              <a:t>Auto-load balance, </a:t>
            </a:r>
            <a:r>
              <a:rPr lang="en-US" sz="2000" dirty="0" err="1">
                <a:solidFill>
                  <a:srgbClr val="31569D"/>
                </a:solidFill>
                <a:latin typeface="Segoe UI Light"/>
              </a:rPr>
              <a:t>Autoscale</a:t>
            </a:r>
            <a:r>
              <a:rPr lang="en-US" sz="2000" dirty="0">
                <a:solidFill>
                  <a:srgbClr val="31569D"/>
                </a:solidFill>
                <a:latin typeface="Segoe UI Light"/>
              </a:rPr>
              <a:t>, Geo DR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1569D"/>
                </a:solidFill>
                <a:latin typeface="Segoe UI Light"/>
              </a:rPr>
              <a:t>Virtual networking and hybrid connections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1569D"/>
                </a:solidFill>
                <a:latin typeface="Segoe UI Light"/>
              </a:rPr>
              <a:t>Site slots for staged deployments</a:t>
            </a:r>
          </a:p>
        </p:txBody>
      </p:sp>
    </p:spTree>
    <p:extLst>
      <p:ext uri="{BB962C8B-B14F-4D97-AF65-F5344CB8AC3E}">
        <p14:creationId xmlns:p14="http://schemas.microsoft.com/office/powerpoint/2010/main" val="404536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60E85-6D14-5D41-8651-0537DADE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Sabiendo que sucede…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EE30E-3003-F643-80B5-69B1AB72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293" y="2279489"/>
            <a:ext cx="3810000" cy="199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549360-5AFA-A243-9B26-1144101F8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18" y="2309624"/>
            <a:ext cx="3860164" cy="21816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7A1EEA-6C21-5349-AF96-8FF3099E7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745" y="1812925"/>
            <a:ext cx="3073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294BF-E240-4A1C-9F03-B907A5A0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24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216</Words>
  <Application>Microsoft Office PowerPoint</Application>
  <PresentationFormat>Panorámica</PresentationFormat>
  <Paragraphs>56</Paragraphs>
  <Slides>17</Slides>
  <Notes>1</Notes>
  <HiddenSlides>1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19" baseType="lpstr">
      <vt:lpstr>Tema de Office</vt:lpstr>
      <vt:lpstr>Custom Design</vt:lpstr>
      <vt:lpstr>Presentación de PowerPoint</vt:lpstr>
      <vt:lpstr>Sponsors</vt:lpstr>
      <vt:lpstr>About us</vt:lpstr>
      <vt:lpstr>Disclaimer</vt:lpstr>
      <vt:lpstr>No todo en la vida es….</vt:lpstr>
      <vt:lpstr>Cloud Native</vt:lpstr>
      <vt:lpstr>Azure App Services - WebApps</vt:lpstr>
      <vt:lpstr>Sabiendo que sucede…</vt:lpstr>
      <vt:lpstr>Monitoring</vt:lpstr>
      <vt:lpstr>Super Picachu</vt:lpstr>
      <vt:lpstr>Application Insights</vt:lpstr>
      <vt:lpstr>Por y para qué?</vt:lpstr>
      <vt:lpstr>Por y para qué?</vt:lpstr>
      <vt:lpstr>Cómo en NetCore</vt:lpstr>
      <vt:lpstr>Precaución amigo conductor</vt:lpstr>
      <vt:lpstr>Agradecimientos</vt:lpstr>
      <vt:lpstr>Thank´s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Manuel Sánchez</cp:lastModifiedBy>
  <cp:revision>13</cp:revision>
  <dcterms:created xsi:type="dcterms:W3CDTF">2019-03-05T19:53:45Z</dcterms:created>
  <dcterms:modified xsi:type="dcterms:W3CDTF">2019-10-05T08:07:51Z</dcterms:modified>
</cp:coreProperties>
</file>